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1" r:id="rId4"/>
    <p:sldId id="992" r:id="rId5"/>
    <p:sldId id="993" r:id="rId6"/>
    <p:sldId id="99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3  Our animal friends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单元目标导航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3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8614" y="980728"/>
            <a:ext cx="11513185" cy="54165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790507"/>
              </p:ext>
            </p:extLst>
          </p:nvPr>
        </p:nvGraphicFramePr>
        <p:xfrm>
          <a:off x="338614" y="1514062"/>
          <a:ext cx="11513185" cy="2807286"/>
        </p:xfrm>
        <a:graphic>
          <a:graphicData uri="http://schemas.openxmlformats.org/drawingml/2006/table">
            <a:tbl>
              <a:tblPr firstRow="1" firstCol="1" bandRow="1"/>
              <a:tblGrid>
                <a:gridCol w="860048">
                  <a:extLst>
                    <a:ext uri="{9D8B030D-6E8A-4147-A177-3AD203B41FA5}">
                      <a16:colId xmlns:a16="http://schemas.microsoft.com/office/drawing/2014/main" val="110697146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811660954"/>
                    </a:ext>
                  </a:extLst>
                </a:gridCol>
                <a:gridCol w="9717033">
                  <a:extLst>
                    <a:ext uri="{9D8B030D-6E8A-4147-A177-3AD203B41FA5}">
                      <a16:colId xmlns:a16="http://schemas.microsoft.com/office/drawing/2014/main" val="14804194"/>
                    </a:ext>
                  </a:extLst>
                </a:gridCol>
              </a:tblGrid>
              <a:tr h="1645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字母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mmer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mbrella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572" marR="8572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148265"/>
                  </a:ext>
                </a:extLst>
              </a:tr>
              <a:tr h="463098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四会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没有，无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leg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腿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手臂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脚，足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给</a:t>
                      </a:r>
                    </a:p>
                  </a:txBody>
                  <a:tcPr marL="8572" marR="8572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23453"/>
                  </a:ext>
                </a:extLst>
              </a:tr>
              <a:tr h="160815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三会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body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身体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也不，也没有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wing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翅膀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rabbit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兔子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finger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手指</a:t>
                      </a:r>
                    </a:p>
                  </a:txBody>
                  <a:tcPr marL="8572" marR="8572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7969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3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8614" y="980728"/>
            <a:ext cx="11513185" cy="54165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205332"/>
              </p:ext>
            </p:extLst>
          </p:nvPr>
        </p:nvGraphicFramePr>
        <p:xfrm>
          <a:off x="338613" y="1504369"/>
          <a:ext cx="11513185" cy="4319715"/>
        </p:xfrm>
        <a:graphic>
          <a:graphicData uri="http://schemas.openxmlformats.org/drawingml/2006/table">
            <a:tbl>
              <a:tblPr firstRow="1" firstCol="1" bandRow="1"/>
              <a:tblGrid>
                <a:gridCol w="644025">
                  <a:extLst>
                    <a:ext uri="{9D8B030D-6E8A-4147-A177-3AD203B41FA5}">
                      <a16:colId xmlns:a16="http://schemas.microsoft.com/office/drawing/2014/main" val="1521160411"/>
                    </a:ext>
                  </a:extLst>
                </a:gridCol>
                <a:gridCol w="10869160">
                  <a:extLst>
                    <a:ext uri="{9D8B030D-6E8A-4147-A177-3AD203B41FA5}">
                      <a16:colId xmlns:a16="http://schemas.microsoft.com/office/drawing/2014/main" val="3612459300"/>
                    </a:ext>
                  </a:extLst>
                </a:gridCol>
              </a:tblGrid>
              <a:tr h="26105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 animal friends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我们的动物朋友们　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 ...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other ...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一个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，另一个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short tail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一条短尾巴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four legs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四条腿　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yellow and green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黄绿相间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big mouth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一张大嘴巴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your fingers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你的手指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give it a cake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给它一块蛋糕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 and jump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跑和跳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have a new friend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有一位新朋友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talk and fly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说话和飞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 fish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两条鱼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two wings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两只翅膀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don’t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不要叫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 body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它的身体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draw an animal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画一只动物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red eyes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红眼睛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 ears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长耳朵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have no legs or arms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没有腿也没有手臂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come out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出来</a:t>
                      </a: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227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930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3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8614" y="980728"/>
            <a:ext cx="11513185" cy="54165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839962"/>
              </p:ext>
            </p:extLst>
          </p:nvPr>
        </p:nvGraphicFramePr>
        <p:xfrm>
          <a:off x="341639" y="1522608"/>
          <a:ext cx="11510160" cy="4311777"/>
        </p:xfrm>
        <a:graphic>
          <a:graphicData uri="http://schemas.openxmlformats.org/drawingml/2006/table">
            <a:tbl>
              <a:tblPr firstRow="1" firstCol="1" bandRow="1"/>
              <a:tblGrid>
                <a:gridCol w="785015">
                  <a:extLst>
                    <a:ext uri="{9D8B030D-6E8A-4147-A177-3AD203B41FA5}">
                      <a16:colId xmlns:a16="http://schemas.microsoft.com/office/drawing/2014/main" val="3864159920"/>
                    </a:ext>
                  </a:extLst>
                </a:gridCol>
                <a:gridCol w="10725145">
                  <a:extLst>
                    <a:ext uri="{9D8B030D-6E8A-4147-A177-3AD203B41FA5}">
                      <a16:colId xmlns:a16="http://schemas.microsoft.com/office/drawing/2014/main" val="1681905240"/>
                    </a:ext>
                  </a:extLst>
                </a:gridCol>
              </a:tblGrid>
              <a:tr h="40666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I have two animal friends.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我有两个动物朋友。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They have no legs or arms.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它们没有腿和手臂。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没有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是否定形式。本句也可表达为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legs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arms.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four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legs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short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tail.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它有四条腿和一条短尾巴。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It can run and jump.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它会跑和跳。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 —Do you have an animal friend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？你有一个动物朋友吗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en-US" altLang="zh-CN" sz="2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I do.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是，我有。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/No, I don’t.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不，我没有。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 —Does it have long ears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？它有长长的耳朵吗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en-US" altLang="zh-CN" sz="2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—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it does.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是，它有。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/No, it doesn’t.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不，它没有。</a:t>
                      </a: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8277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3009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3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8614" y="980728"/>
            <a:ext cx="11513185" cy="54165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909961"/>
              </p:ext>
            </p:extLst>
          </p:nvPr>
        </p:nvGraphicFramePr>
        <p:xfrm>
          <a:off x="338614" y="1484784"/>
          <a:ext cx="11513185" cy="4679696"/>
        </p:xfrm>
        <a:graphic>
          <a:graphicData uri="http://schemas.openxmlformats.org/drawingml/2006/table">
            <a:tbl>
              <a:tblPr firstRow="1" firstCol="1" bandRow="1"/>
              <a:tblGrid>
                <a:gridCol w="860048">
                  <a:extLst>
                    <a:ext uri="{9D8B030D-6E8A-4147-A177-3AD203B41FA5}">
                      <a16:colId xmlns:a16="http://schemas.microsoft.com/office/drawing/2014/main" val="741102287"/>
                    </a:ext>
                  </a:extLst>
                </a:gridCol>
                <a:gridCol w="10653137">
                  <a:extLst>
                    <a:ext uri="{9D8B030D-6E8A-4147-A177-3AD203B41FA5}">
                      <a16:colId xmlns:a16="http://schemas.microsoft.com/office/drawing/2014/main" val="377382792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的用法小结：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have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，当主语是第三人称单数时，用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作谓语的一般疑问句中，如果主语是第三人称单数，用助动词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提问，后面的动词应用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。在第三人称单数作主语的否定句中，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加在助动词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后，后面接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mother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eyes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hair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？你的妈妈有大眼睛和长头发吗？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—Yes, she does.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是的，她有。</a:t>
                      </a: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297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3738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240916"/>
              </p:ext>
            </p:extLst>
          </p:nvPr>
        </p:nvGraphicFramePr>
        <p:xfrm>
          <a:off x="338613" y="1527481"/>
          <a:ext cx="11513185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788041">
                  <a:extLst>
                    <a:ext uri="{9D8B030D-6E8A-4147-A177-3AD203B41FA5}">
                      <a16:colId xmlns:a16="http://schemas.microsoft.com/office/drawing/2014/main" val="1613583956"/>
                    </a:ext>
                  </a:extLst>
                </a:gridCol>
                <a:gridCol w="10725144">
                  <a:extLst>
                    <a:ext uri="{9D8B030D-6E8A-4147-A177-3AD203B41FA5}">
                      <a16:colId xmlns:a16="http://schemas.microsoft.com/office/drawing/2014/main" val="4191006038"/>
                    </a:ext>
                  </a:extLst>
                </a:gridCol>
              </a:tblGrid>
              <a:tr h="33416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知识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3E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中国的国宝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熊猫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熊猫是中国特有的国家一级保护野生动物，被誉为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活化石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中国国宝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，英文叫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Giant Panda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。它们主要生活在四川、陕西和甘肃的山区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mountain area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。黑白相间的毛发是它们的标志，体型肥硕，头圆尾短。熊猫每天花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小时吃竹子，虽然属于食肉动物，但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99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％的食物都是竹子。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刚出生的熊猫宝宝只有苹果大小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apple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sized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，熊猫妈妈妈妈会照顾宝宝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个月，教它们爬树和觅食。因为栖息地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habitat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减少，野生熊猫一度不足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只。现在通过建立自然保护区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nature reserve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，数量已增加到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1800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多只。中国还会把熊猫作为友谊使者送到其他国家。</a:t>
                      </a: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670073"/>
                  </a:ext>
                </a:extLst>
              </a:tr>
            </a:tbl>
          </a:graphicData>
        </a:graphic>
      </p:graphicFrame>
      <p:pic>
        <p:nvPicPr>
          <p:cNvPr id="3" name="25目标3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8614" y="980728"/>
            <a:ext cx="11513185" cy="54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54427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486</Words>
  <Application>Microsoft Office PowerPoint</Application>
  <PresentationFormat>自定义</PresentationFormat>
  <Paragraphs>39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337</cp:revision>
  <dcterms:created xsi:type="dcterms:W3CDTF">2020-11-06T05:24:00Z</dcterms:created>
  <dcterms:modified xsi:type="dcterms:W3CDTF">2025-05-27T01:27:20Z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